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17327A-D314-427C-BBA0-30B4799621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9F97C6-7CD6-4108-9A67-A62B2671A760}" type="datetimeFigureOut">
              <a:rPr lang="zh-TW" altLang="en-US" smtClean="0"/>
              <a:t>2012/2/20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y.com/" TargetMode="External"/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543800" cy="2233935"/>
          </a:xfrm>
        </p:spPr>
        <p:txBody>
          <a:bodyPr/>
          <a:lstStyle/>
          <a:p>
            <a:pPr algn="ctr"/>
            <a:r>
              <a:rPr lang="en-US" altLang="zh-TW" dirty="0" smtClean="0"/>
              <a:t>Searchable Web sites Recommendation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4896544" cy="2016224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Date : </a:t>
            </a:r>
            <a:r>
              <a:rPr lang="en-US" altLang="zh-TW" sz="2800" dirty="0" smtClean="0"/>
              <a:t>2012/2/20</a:t>
            </a:r>
            <a:endParaRPr lang="en-US" altLang="zh-TW" sz="2800" dirty="0"/>
          </a:p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WSDM’11</a:t>
            </a:r>
            <a:endParaRPr lang="en-US" altLang="zh-TW" sz="2800" dirty="0"/>
          </a:p>
          <a:p>
            <a:r>
              <a:rPr lang="en-US" altLang="zh-TW" sz="2800" dirty="0"/>
              <a:t>Speaker : I- </a:t>
            </a:r>
            <a:r>
              <a:rPr lang="en-US" altLang="zh-TW" sz="2800" dirty="0" err="1"/>
              <a:t>Chih</a:t>
            </a:r>
            <a:r>
              <a:rPr lang="en-US" altLang="zh-TW" sz="2800" dirty="0"/>
              <a:t> Chiu</a:t>
            </a:r>
          </a:p>
          <a:p>
            <a:r>
              <a:rPr lang="en-US" altLang="zh-TW" sz="2800" dirty="0"/>
              <a:t>Advisor : Dr. </a:t>
            </a:r>
            <a:r>
              <a:rPr lang="en-US" altLang="zh-TW" sz="2800" dirty="0" err="1" smtClean="0"/>
              <a:t>Koh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Jia</a:t>
            </a:r>
            <a:r>
              <a:rPr lang="en-US" altLang="zh-TW" sz="2800" dirty="0"/>
              <a:t>-ling</a:t>
            </a:r>
          </a:p>
          <a:p>
            <a:endParaRPr lang="zh-TW" altLang="en-US" dirty="0"/>
          </a:p>
        </p:txBody>
      </p:sp>
      <p:pic>
        <p:nvPicPr>
          <p:cNvPr id="1027" name="Picture 3" descr="C:\Users\Benson Chiu\AppData\Local\Microsoft\Windows\Temporary Internet Files\Content.IE5\CHSGKGGC\MC9004421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12321"/>
            <a:ext cx="1933720" cy="18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9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Recommendation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Feature Generation</a:t>
            </a:r>
          </a:p>
          <a:p>
            <a:pPr lvl="1"/>
            <a:r>
              <a:rPr lang="en-US" altLang="zh-TW" dirty="0"/>
              <a:t>A set of web sites users issued queries to, denoted </a:t>
            </a:r>
            <a:r>
              <a:rPr lang="en-US" altLang="zh-TW" dirty="0" smtClean="0"/>
              <a:t>as V .</a:t>
            </a:r>
          </a:p>
          <a:p>
            <a:pPr lvl="1"/>
            <a:r>
              <a:rPr lang="en-US" altLang="zh-TW" dirty="0"/>
              <a:t>A set of queries per web site, </a:t>
            </a:r>
            <a:r>
              <a:rPr lang="en-US" altLang="zh-TW" dirty="0" smtClean="0"/>
              <a:t>denoted </a:t>
            </a:r>
            <a:r>
              <a:rPr lang="en-US" altLang="zh-TW" dirty="0"/>
              <a:t>as Q</a:t>
            </a:r>
            <a:r>
              <a:rPr lang="en-US" altLang="zh-TW" baseline="-25000" dirty="0"/>
              <a:t>v</a:t>
            </a:r>
            <a:r>
              <a:rPr lang="en-US" altLang="zh-TW" dirty="0"/>
              <a:t> for a </a:t>
            </a:r>
            <a:r>
              <a:rPr lang="en-US" altLang="zh-TW" dirty="0" smtClean="0"/>
              <a:t>site v </a:t>
            </a:r>
            <a:r>
              <a:rPr lang="en-US" altLang="zh-TW" dirty="0"/>
              <a:t>∈ V 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Seven </a:t>
            </a:r>
            <a:r>
              <a:rPr lang="en-US" altLang="zh-TW" dirty="0"/>
              <a:t>descriptive </a:t>
            </a:r>
            <a:r>
              <a:rPr lang="en-US" altLang="zh-TW" dirty="0" smtClean="0"/>
              <a:t>features :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/>
              <a:t>queries(v) </a:t>
            </a:r>
            <a:r>
              <a:rPr lang="en-US" altLang="zh-TW" dirty="0"/>
              <a:t>: the total number of </a:t>
            </a:r>
            <a:r>
              <a:rPr lang="en-US" altLang="zh-TW" dirty="0" smtClean="0"/>
              <a:t>queries.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/>
              <a:t>unique queries(v</a:t>
            </a:r>
            <a:r>
              <a:rPr lang="en-US" altLang="zh-TW" b="1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/>
              <a:t>: the number of unique </a:t>
            </a:r>
            <a:r>
              <a:rPr lang="en-US" altLang="zh-TW" dirty="0" smtClean="0"/>
              <a:t>queries.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/>
              <a:t>clicks(v) </a:t>
            </a:r>
            <a:r>
              <a:rPr lang="en-US" altLang="zh-TW" dirty="0"/>
              <a:t>: the average number of clicks per </a:t>
            </a:r>
            <a:r>
              <a:rPr lang="en-US" altLang="zh-TW" dirty="0" smtClean="0"/>
              <a:t>query.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/>
              <a:t>dt1(v)</a:t>
            </a:r>
            <a:r>
              <a:rPr lang="en-US" altLang="zh-TW" dirty="0"/>
              <a:t> : the average dwell-time on the search result </a:t>
            </a:r>
            <a:r>
              <a:rPr lang="en-US" altLang="zh-TW" dirty="0" smtClean="0"/>
              <a:t>page per </a:t>
            </a:r>
            <a:r>
              <a:rPr lang="en-US" altLang="zh-TW" dirty="0"/>
              <a:t>query.</a:t>
            </a:r>
            <a:endParaRPr lang="en-US" altLang="zh-TW" dirty="0" smtClean="0"/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 smtClean="0"/>
              <a:t>dt2(v)</a:t>
            </a:r>
            <a:r>
              <a:rPr lang="en-US" altLang="zh-TW" dirty="0" smtClean="0"/>
              <a:t> </a:t>
            </a:r>
            <a:r>
              <a:rPr lang="en-US" altLang="zh-TW" dirty="0"/>
              <a:t>: the average dwell-time on the referred </a:t>
            </a:r>
            <a:r>
              <a:rPr lang="en-US" altLang="zh-TW" dirty="0" smtClean="0"/>
              <a:t>links </a:t>
            </a:r>
            <a:r>
              <a:rPr lang="en-US" altLang="zh-TW" dirty="0"/>
              <a:t>per query</a:t>
            </a:r>
            <a:r>
              <a:rPr lang="en-US" altLang="zh-TW" dirty="0" smtClean="0"/>
              <a:t>.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/>
              <a:t>Index(v</a:t>
            </a:r>
            <a:r>
              <a:rPr lang="en-US" altLang="zh-TW" b="1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/>
              <a:t>: the number of web pages </a:t>
            </a:r>
            <a:r>
              <a:rPr lang="en-US" altLang="zh-TW" dirty="0" smtClean="0"/>
              <a:t>belong </a:t>
            </a:r>
            <a:r>
              <a:rPr lang="en-US" altLang="zh-TW" dirty="0"/>
              <a:t>to the </a:t>
            </a:r>
            <a:r>
              <a:rPr lang="en-US" altLang="zh-TW" dirty="0" smtClean="0"/>
              <a:t>site.</a:t>
            </a:r>
          </a:p>
          <a:p>
            <a:pPr marL="1234440" lvl="2" indent="-457200">
              <a:buFont typeface="Wingdings" pitchFamily="2" charset="2"/>
              <a:buAutoNum type="circleNumWdWhitePlain"/>
            </a:pPr>
            <a:r>
              <a:rPr lang="en-US" altLang="zh-TW" b="1" dirty="0" smtClean="0"/>
              <a:t>entropy(v) </a:t>
            </a:r>
            <a:r>
              <a:rPr lang="en-US" altLang="zh-TW" dirty="0"/>
              <a:t>: the entropy of the topic </a:t>
            </a:r>
            <a:r>
              <a:rPr lang="en-US" altLang="zh-TW" dirty="0" smtClean="0"/>
              <a:t>distribution.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41" y="6324976"/>
            <a:ext cx="2733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41" y="5620126"/>
            <a:ext cx="1943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96301"/>
            <a:ext cx="4114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48094" y="61154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100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92080" y="611542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100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31624" y="611542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100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978375" y="57292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7</a:t>
            </a:r>
            <a:r>
              <a:rPr lang="en-US" altLang="zh-TW" sz="1200" dirty="0" smtClean="0"/>
              <a:t>00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209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Recommendation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Components Breakdown</a:t>
            </a:r>
          </a:p>
          <a:p>
            <a:pPr lvl="1"/>
            <a:r>
              <a:rPr lang="en-US" altLang="zh-TW" dirty="0"/>
              <a:t>The recommendation problem can be formulated as </a:t>
            </a:r>
            <a:r>
              <a:rPr lang="en-US" altLang="zh-TW" dirty="0" smtClean="0"/>
              <a:t>the conditional </a:t>
            </a:r>
            <a:r>
              <a:rPr lang="en-US" altLang="zh-TW" dirty="0"/>
              <a:t>probability of a searchable web site v given </a:t>
            </a:r>
            <a:r>
              <a:rPr lang="en-US" altLang="zh-TW" dirty="0" smtClean="0"/>
              <a:t>a query </a:t>
            </a:r>
            <a:r>
              <a:rPr lang="en-US" altLang="zh-TW" dirty="0"/>
              <a:t>q, P(v|q), as follows</a:t>
            </a:r>
            <a:r>
              <a:rPr lang="en-US" altLang="zh-TW" dirty="0" smtClean="0"/>
              <a:t>: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524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52120" y="2799995"/>
                <a:ext cx="215373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b="0" i="0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99995"/>
                <a:ext cx="2153731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3838533" y="2924944"/>
            <a:ext cx="792088" cy="343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788024" y="3134542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5175236" y="3469089"/>
            <a:ext cx="643930" cy="103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38533" y="3356993"/>
            <a:ext cx="133670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355976" y="3433343"/>
            <a:ext cx="819260" cy="279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378394" y="3939927"/>
            <a:ext cx="625654" cy="279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378394" y="4365104"/>
            <a:ext cx="1413600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344414" y="3863576"/>
            <a:ext cx="706800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179512" y="5013176"/>
                <a:ext cx="2025426" cy="1181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=3,{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2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3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zh-TW" b="0" i="1" baseline="-250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zh-TW" b="0" i="1" baseline="-250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{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3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</a:rPr>
                        <m:t>𝑣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altLang="zh-TW" baseline="-25000" dirty="0" smtClean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13176"/>
                <a:ext cx="2025426" cy="1181606"/>
              </a:xfrm>
              <a:prstGeom prst="rect">
                <a:avLst/>
              </a:prstGeom>
              <a:blipFill rotWithShape="1">
                <a:blip r:embed="rId4"/>
                <a:stretch>
                  <a:fillRect b="-51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4029869" y="5072608"/>
                <a:ext cx="3561168" cy="856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69" y="5072608"/>
                <a:ext cx="3561168" cy="856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4043459" y="5928676"/>
                <a:ext cx="2894959" cy="8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59" y="5928676"/>
                <a:ext cx="2894959" cy="87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041302" y="4110958"/>
            <a:ext cx="1189941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Bayes’ rule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9512" y="6237312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Make an </a:t>
            </a:r>
            <a:r>
              <a:rPr lang="en-US" altLang="zh-TW" sz="1200" dirty="0"/>
              <a:t>assumption that </a:t>
            </a:r>
            <a:r>
              <a:rPr lang="en-US" altLang="zh-TW" sz="1200" dirty="0" smtClean="0"/>
              <a:t>the </a:t>
            </a:r>
            <a:r>
              <a:rPr lang="en-US" altLang="zh-TW" sz="1200" dirty="0"/>
              <a:t>term w and the query </a:t>
            </a:r>
            <a:endParaRPr lang="en-US" altLang="zh-TW" sz="1200" dirty="0" smtClean="0"/>
          </a:p>
          <a:p>
            <a:r>
              <a:rPr lang="en-US" altLang="zh-TW" sz="1200" dirty="0" smtClean="0"/>
              <a:t>string </a:t>
            </a:r>
            <a:r>
              <a:rPr lang="en-US" altLang="zh-TW" sz="1200" dirty="0"/>
              <a:t>q </a:t>
            </a:r>
            <a:r>
              <a:rPr lang="en-US" altLang="zh-TW" sz="1200" dirty="0" smtClean="0"/>
              <a:t>represent redundant information</a:t>
            </a:r>
            <a:endParaRPr lang="zh-TW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362616" y="5276617"/>
                <a:ext cx="1475917" cy="90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</a:rPr>
                        <m:t>𝑣</m:t>
                      </m:r>
                      <m:r>
                        <a:rPr lang="en-US" altLang="zh-TW" i="1" baseline="-2500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zh-TW" i="1" baseline="-250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</a:rPr>
                        <m:t>𝑣</m:t>
                      </m:r>
                      <m:r>
                        <a:rPr lang="en-US" altLang="zh-TW" i="1" baseline="-25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zh-TW" i="1" baseline="-250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{</m:t>
                      </m:r>
                      <m:r>
                        <a:rPr lang="en-US" altLang="zh-TW" b="0" i="1" smtClean="0">
                          <a:latin typeface="Cambria Math"/>
                        </a:rPr>
                        <m:t>𝑤</m:t>
                      </m:r>
                      <m:r>
                        <a:rPr lang="en-US" altLang="zh-TW" i="1" baseline="-25000">
                          <a:latin typeface="Cambria Math"/>
                        </a:rPr>
                        <m:t>1</m:t>
                      </m:r>
                      <m:r>
                        <a:rPr lang="en-US" altLang="zh-TW" i="1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𝑤</m:t>
                      </m:r>
                      <m:r>
                        <a:rPr lang="en-US" altLang="zh-TW" i="1" baseline="-25000">
                          <a:latin typeface="Cambria Math"/>
                        </a:rPr>
                        <m:t>3</m:t>
                      </m:r>
                      <m:r>
                        <a:rPr lang="en-US" altLang="zh-TW" i="1">
                          <a:latin typeface="Cambria Math"/>
                        </a:rPr>
                        <m:t>}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</a:rPr>
                        <m:t>𝑣</m:t>
                      </m:r>
                      <m:r>
                        <a:rPr lang="en-US" altLang="zh-TW" i="1" baseline="-2500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altLang="zh-TW" baseline="-250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616" y="5276617"/>
                <a:ext cx="1475917" cy="904607"/>
              </a:xfrm>
              <a:prstGeom prst="rect">
                <a:avLst/>
              </a:prstGeom>
              <a:blipFill rotWithShape="1">
                <a:blip r:embed="rId7"/>
                <a:stretch>
                  <a:fillRect b="-7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1864402" y="5700280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6" grpId="0" animBg="1"/>
      <p:bldP spid="16" grpId="1" animBg="1"/>
      <p:bldP spid="17" grpId="1" animBg="1"/>
      <p:bldP spid="17" grpId="2" animBg="1"/>
      <p:bldP spid="19" grpId="1" animBg="1"/>
      <p:bldP spid="19" grpId="2" animBg="1"/>
      <p:bldP spid="20" grpId="0" animBg="1"/>
      <p:bldP spid="22" grpId="0" animBg="1"/>
      <p:bldP spid="21" grpId="0"/>
      <p:bldP spid="23" grpId="0"/>
      <p:bldP spid="24" grpId="0"/>
      <p:bldP spid="7" grpId="0" animBg="1"/>
      <p:bldP spid="8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Recommendation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/>
              <a:t> Components </a:t>
            </a:r>
            <a:r>
              <a:rPr lang="en-US" altLang="zh-TW" dirty="0" smtClean="0"/>
              <a:t>Breakdown</a:t>
            </a:r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b="1" dirty="0" smtClean="0"/>
              <a:t>Model </a:t>
            </a:r>
            <a:r>
              <a:rPr lang="en-US" altLang="zh-TW" b="1" dirty="0"/>
              <a:t>P(w|q) via Query Expansion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dirty="0" smtClean="0"/>
              <a:t>Typical queries</a:t>
            </a:r>
            <a:r>
              <a:rPr lang="zh-TW" altLang="en-US" dirty="0" smtClean="0"/>
              <a:t> </a:t>
            </a:r>
            <a:r>
              <a:rPr lang="en-US" altLang="zh-TW" dirty="0" smtClean="0"/>
              <a:t>q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contain very few keywords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dirty="0" smtClean="0"/>
              <a:t>Expanded queries q</a:t>
            </a:r>
            <a:r>
              <a:rPr lang="en-US" altLang="zh-TW" baseline="30000" dirty="0" smtClean="0"/>
              <a:t>*</a:t>
            </a:r>
            <a:r>
              <a:rPr lang="en-US" altLang="zh-TW" dirty="0" smtClean="0"/>
              <a:t>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snippets of the top-50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𝑉𝑜𝑐𝑎𝑏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3707904" y="2258413"/>
            <a:ext cx="7716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7" y="4340873"/>
            <a:ext cx="35337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7" y="4929941"/>
            <a:ext cx="2200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11960" y="441140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Smoothing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2982394" y="4335802"/>
            <a:ext cx="830424" cy="522514"/>
          </a:xfrm>
          <a:custGeom>
            <a:avLst/>
            <a:gdLst>
              <a:gd name="connsiteX0" fmla="*/ 0 w 830424"/>
              <a:gd name="connsiteY0" fmla="*/ 0 h 522514"/>
              <a:gd name="connsiteX1" fmla="*/ 830424 w 830424"/>
              <a:gd name="connsiteY1" fmla="*/ 0 h 522514"/>
              <a:gd name="connsiteX2" fmla="*/ 830424 w 830424"/>
              <a:gd name="connsiteY2" fmla="*/ 522514 h 522514"/>
              <a:gd name="connsiteX3" fmla="*/ 643812 w 830424"/>
              <a:gd name="connsiteY3" fmla="*/ 522514 h 522514"/>
              <a:gd name="connsiteX4" fmla="*/ 643812 w 830424"/>
              <a:gd name="connsiteY4" fmla="*/ 298579 h 522514"/>
              <a:gd name="connsiteX5" fmla="*/ 18661 w 830424"/>
              <a:gd name="connsiteY5" fmla="*/ 298579 h 522514"/>
              <a:gd name="connsiteX6" fmla="*/ 0 w 830424"/>
              <a:gd name="connsiteY6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424" h="522514">
                <a:moveTo>
                  <a:pt x="0" y="0"/>
                </a:moveTo>
                <a:lnTo>
                  <a:pt x="830424" y="0"/>
                </a:lnTo>
                <a:lnTo>
                  <a:pt x="830424" y="522514"/>
                </a:lnTo>
                <a:lnTo>
                  <a:pt x="643812" y="522514"/>
                </a:lnTo>
                <a:lnTo>
                  <a:pt x="643812" y="298579"/>
                </a:lnTo>
                <a:lnTo>
                  <a:pt x="18661" y="29857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endCxn id="7" idx="1"/>
          </p:cNvCxnSpPr>
          <p:nvPr/>
        </p:nvCxnSpPr>
        <p:spPr>
          <a:xfrm>
            <a:off x="3822818" y="4596072"/>
            <a:ext cx="38914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78091" y="5166585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A</a:t>
            </a:r>
            <a:r>
              <a:rPr lang="en-US" altLang="zh-TW" sz="1200" dirty="0" smtClean="0"/>
              <a:t>pple</a:t>
            </a:r>
            <a:endParaRPr lang="zh-TW" altLang="en-US" sz="1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111232" y="5152587"/>
            <a:ext cx="1160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Apple computer</a:t>
            </a:r>
          </a:p>
          <a:p>
            <a:r>
              <a:rPr lang="en-US" altLang="zh-TW" sz="1200" dirty="0" smtClean="0"/>
              <a:t>Apple CEO</a:t>
            </a:r>
          </a:p>
          <a:p>
            <a:r>
              <a:rPr lang="en-US" altLang="zh-TW" sz="1200" dirty="0" smtClean="0"/>
              <a:t>Apple iPhone</a:t>
            </a:r>
          </a:p>
          <a:p>
            <a:r>
              <a:rPr lang="en-US" altLang="zh-TW" sz="1200" dirty="0" smtClean="0"/>
              <a:t>Apple iPod</a:t>
            </a:r>
          </a:p>
          <a:p>
            <a:r>
              <a:rPr lang="en-US" altLang="zh-TW" sz="1200" dirty="0" smtClean="0"/>
              <a:t>Apple fruit</a:t>
            </a:r>
            <a:endParaRPr lang="zh-TW" altLang="en-US" sz="1200" dirty="0"/>
          </a:p>
        </p:txBody>
      </p:sp>
      <p:cxnSp>
        <p:nvCxnSpPr>
          <p:cNvPr id="16" name="直線單箭頭接點 15"/>
          <p:cNvCxnSpPr>
            <a:endCxn id="13" idx="0"/>
          </p:cNvCxnSpPr>
          <p:nvPr/>
        </p:nvCxnSpPr>
        <p:spPr>
          <a:xfrm flipH="1">
            <a:off x="757174" y="4693298"/>
            <a:ext cx="142418" cy="4732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4" idx="0"/>
          </p:cNvCxnSpPr>
          <p:nvPr/>
        </p:nvCxnSpPr>
        <p:spPr>
          <a:xfrm>
            <a:off x="1691680" y="4693298"/>
            <a:ext cx="0" cy="4592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35157" y="5638493"/>
                <a:ext cx="1654940" cy="9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/>
                            </a:rPr>
                            <m:t>𝐴𝑝𝑝𝑙𝑒</m:t>
                          </m:r>
                          <m:r>
                            <a:rPr lang="en-US" altLang="zh-TW" sz="12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sz="1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TW" sz="1200" b="0" i="1" baseline="30000" smtClean="0"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1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20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TW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57" y="5638493"/>
                <a:ext cx="1654940" cy="903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>
            <a:endCxn id="21" idx="0"/>
          </p:cNvCxnSpPr>
          <p:nvPr/>
        </p:nvCxnSpPr>
        <p:spPr>
          <a:xfrm>
            <a:off x="2662822" y="5060676"/>
            <a:ext cx="399805" cy="5778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119516" y="566041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C : the entire </a:t>
            </a:r>
            <a:r>
              <a:rPr lang="en-US" altLang="zh-TW" sz="1200" dirty="0" smtClean="0"/>
              <a:t>expanded training </a:t>
            </a:r>
            <a:r>
              <a:rPr lang="en-US" altLang="zh-TW" sz="1200" dirty="0"/>
              <a:t>query collection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137907" y="6113299"/>
            <a:ext cx="2076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w</a:t>
            </a:r>
            <a:r>
              <a:rPr lang="en-US" altLang="zh-TW" sz="1200" dirty="0" smtClean="0"/>
              <a:t> : orange , we can’t find in q</a:t>
            </a:r>
            <a:r>
              <a:rPr lang="en-US" altLang="zh-TW" sz="1200" baseline="30000" dirty="0" smtClean="0"/>
              <a:t>*</a:t>
            </a:r>
            <a:endParaRPr lang="zh-TW" altLang="en-US" sz="1200" baseline="30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236296" y="4858316"/>
            <a:ext cx="1160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Apple computer</a:t>
            </a:r>
          </a:p>
          <a:p>
            <a:r>
              <a:rPr lang="en-US" altLang="zh-TW" sz="1200" dirty="0" smtClean="0"/>
              <a:t>Apple CEO</a:t>
            </a:r>
          </a:p>
          <a:p>
            <a:r>
              <a:rPr lang="en-US" altLang="zh-TW" sz="1200" dirty="0" smtClean="0"/>
              <a:t>Apple iPhone</a:t>
            </a:r>
          </a:p>
          <a:p>
            <a:r>
              <a:rPr lang="en-US" altLang="zh-TW" sz="1200" dirty="0" smtClean="0"/>
              <a:t>Apple iPod</a:t>
            </a:r>
          </a:p>
          <a:p>
            <a:r>
              <a:rPr lang="en-US" altLang="zh-TW" sz="1200" dirty="0" smtClean="0"/>
              <a:t>Apple fruit</a:t>
            </a:r>
          </a:p>
          <a:p>
            <a:r>
              <a:rPr lang="en-US" altLang="zh-TW" sz="1200" dirty="0" smtClean="0"/>
              <a:t>Orange country</a:t>
            </a:r>
          </a:p>
          <a:p>
            <a:r>
              <a:rPr lang="en-US" altLang="zh-TW" sz="1200" dirty="0" smtClean="0"/>
              <a:t>Orange bear</a:t>
            </a:r>
          </a:p>
          <a:p>
            <a:r>
              <a:rPr lang="en-US" altLang="zh-TW" sz="1200" dirty="0" smtClean="0"/>
              <a:t>Orange fruit</a:t>
            </a:r>
          </a:p>
          <a:p>
            <a:r>
              <a:rPr lang="en-US" altLang="zh-TW" sz="1200" dirty="0" smtClean="0"/>
              <a:t>…etc.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135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/>
      <p:bldP spid="14" grpId="0"/>
      <p:bldP spid="21" grpId="0"/>
      <p:bldP spid="25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Recommendation Framework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p"/>
                </a:pPr>
                <a:r>
                  <a:rPr lang="en-US" altLang="zh-TW" dirty="0" smtClean="0"/>
                  <a:t> Components </a:t>
                </a:r>
                <a:r>
                  <a:rPr lang="en-US" altLang="zh-TW" dirty="0"/>
                  <a:t>Breakdown</a:t>
                </a:r>
              </a:p>
              <a:p>
                <a:endParaRPr lang="en-US" altLang="zh-TW" dirty="0" smtClean="0"/>
              </a:p>
              <a:p>
                <a:pPr marL="114300" indent="0">
                  <a:buNone/>
                </a:pPr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b="1" dirty="0" smtClean="0"/>
                  <a:t>Model </a:t>
                </a:r>
                <a:r>
                  <a:rPr lang="en-US" altLang="zh-TW" b="1" dirty="0"/>
                  <a:t>P(w|v) and P(w</a:t>
                </a:r>
                <a:r>
                  <a:rPr lang="en-US" altLang="zh-TW" b="1" dirty="0" smtClean="0"/>
                  <a:t>)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altLang="zh-TW" dirty="0" smtClean="0"/>
                  <a:t>To utilize Q</a:t>
                </a:r>
                <a:r>
                  <a:rPr lang="en-US" altLang="zh-TW" baseline="-25000" dirty="0" smtClean="0"/>
                  <a:t>v</a:t>
                </a:r>
                <a:r>
                  <a:rPr lang="en-US" altLang="zh-TW" dirty="0" smtClean="0"/>
                  <a:t> containing all submitted queries to the site v.</a:t>
                </a:r>
              </a:p>
              <a:p>
                <a:pPr lvl="2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2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2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2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2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modeled </a:t>
                </a:r>
                <a:r>
                  <a:rPr lang="en-US" altLang="zh-TW" dirty="0" smtClean="0"/>
                  <a:t>as the </a:t>
                </a:r>
                <a:r>
                  <a:rPr lang="en-US" altLang="zh-TW" dirty="0"/>
                  <a:t>inverse document </a:t>
                </a:r>
                <a:r>
                  <a:rPr lang="en-US" altLang="zh-TW" dirty="0" smtClean="0"/>
                  <a:t>frequency (idf).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𝑉𝑜𝑐𝑎𝑏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427984" y="2132857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36" y="4017368"/>
            <a:ext cx="3714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7368"/>
            <a:ext cx="2438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67" y="6074749"/>
            <a:ext cx="2143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968523" y="4621245"/>
            <a:ext cx="93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APPLE : 250</a:t>
            </a:r>
          </a:p>
          <a:p>
            <a:r>
              <a:rPr lang="en-US" altLang="zh-TW" sz="1200" dirty="0" smtClean="0"/>
              <a:t>ASUS : 150</a:t>
            </a:r>
          </a:p>
          <a:p>
            <a:r>
              <a:rPr lang="en-US" altLang="zh-TW" sz="1200" dirty="0" smtClean="0"/>
              <a:t>ACER : 100</a:t>
            </a:r>
          </a:p>
          <a:p>
            <a:r>
              <a:rPr lang="en-US" altLang="zh-TW" sz="1200" dirty="0" smtClean="0"/>
              <a:t>HTC : 1500</a:t>
            </a:r>
            <a:endParaRPr lang="zh-TW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02992" y="4728913"/>
                <a:ext cx="3236848" cy="446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/>
                            </a:rPr>
                            <m:t>𝐻𝑇𝐶</m:t>
                          </m:r>
                        </m:e>
                        <m:e>
                          <m:r>
                            <a:rPr lang="en-US" altLang="zh-TW" sz="12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/>
                            </a:rPr>
                            <m:t>1500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/>
                            </a:rPr>
                            <m:t>250+150+100+1500</m:t>
                          </m:r>
                        </m:den>
                      </m:f>
                      <m:r>
                        <a:rPr lang="en-US" altLang="zh-TW" sz="1200" b="0" i="1" smtClean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992" y="4728913"/>
                <a:ext cx="3236848" cy="446084"/>
              </a:xfrm>
              <a:prstGeom prst="rect">
                <a:avLst/>
              </a:prstGeom>
              <a:blipFill rotWithShape="1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1663091" y="463929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Q</a:t>
            </a:r>
            <a:r>
              <a:rPr lang="en-US" altLang="zh-TW" sz="1200" baseline="-25000" dirty="0" smtClean="0"/>
              <a:t>v </a:t>
            </a:r>
            <a:r>
              <a:rPr lang="en-US" altLang="zh-TW" sz="1200" dirty="0" smtClean="0"/>
              <a:t>:</a:t>
            </a:r>
            <a:endParaRPr lang="zh-TW" altLang="en-US" sz="1200" baseline="-25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98369" y="6091180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</a:rPr>
              <a:t>N is the total number queries </a:t>
            </a:r>
          </a:p>
          <a:p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</a:rPr>
              <a:t>in the training collection.</a:t>
            </a:r>
            <a:endParaRPr lang="zh-TW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Recommendation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Components </a:t>
            </a:r>
            <a:r>
              <a:rPr lang="en-US" altLang="zh-TW" dirty="0"/>
              <a:t>Breakdown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pPr marL="41148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b="1" dirty="0"/>
              <a:t>Optimize P(v) by Linear Feature </a:t>
            </a:r>
            <a:r>
              <a:rPr lang="en-US" altLang="zh-TW" b="1" dirty="0" smtClean="0"/>
              <a:t>Combination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dirty="0" smtClean="0"/>
              <a:t>To utilize </a:t>
            </a:r>
            <a:r>
              <a:rPr lang="en-US" altLang="zh-TW" dirty="0"/>
              <a:t>seven informative </a:t>
            </a:r>
            <a:r>
              <a:rPr lang="en-US" altLang="zh-TW" dirty="0" smtClean="0"/>
              <a:t>features that </a:t>
            </a:r>
            <a:r>
              <a:rPr lang="en-US" altLang="zh-TW" dirty="0"/>
              <a:t>are collected for each searchable </a:t>
            </a:r>
            <a:r>
              <a:rPr lang="en-US" altLang="zh-TW" dirty="0" smtClean="0"/>
              <a:t>site.</a:t>
            </a:r>
          </a:p>
          <a:p>
            <a:pPr lvl="2">
              <a:buFont typeface="Wingdings" pitchFamily="2" charset="2"/>
              <a:buChar char="Ø"/>
            </a:pPr>
            <a:endParaRPr lang="en-US" altLang="zh-TW" dirty="0"/>
          </a:p>
          <a:p>
            <a:pPr lvl="2">
              <a:buFont typeface="Wingdings" pitchFamily="2" charset="2"/>
              <a:buChar char="Ø"/>
            </a:pPr>
            <a:endParaRPr lang="en-US" altLang="zh-TW" dirty="0" smtClean="0"/>
          </a:p>
          <a:p>
            <a:pPr lvl="2">
              <a:buFont typeface="Wingdings" pitchFamily="2" charset="2"/>
              <a:buChar char="Ø"/>
            </a:pPr>
            <a:endParaRPr lang="en-US" altLang="zh-TW" dirty="0"/>
          </a:p>
          <a:p>
            <a:pPr lvl="2">
              <a:buFont typeface="Wingdings" pitchFamily="2" charset="2"/>
              <a:buChar char="Ø"/>
            </a:pPr>
            <a:endParaRPr lang="en-US" altLang="zh-TW" dirty="0" smtClean="0"/>
          </a:p>
          <a:p>
            <a:pPr lvl="2">
              <a:buFont typeface="Wingdings" pitchFamily="2" charset="2"/>
              <a:buChar char="Ø"/>
            </a:pPr>
            <a:endParaRPr lang="en-US" altLang="zh-TW" dirty="0" smtClean="0"/>
          </a:p>
          <a:p>
            <a:pPr lvl="2">
              <a:buFont typeface="Wingdings" pitchFamily="2" charset="2"/>
              <a:buChar char="Ø"/>
            </a:pPr>
            <a:endParaRPr lang="en-US" altLang="zh-TW" dirty="0" smtClean="0"/>
          </a:p>
          <a:p>
            <a:pPr lvl="2">
              <a:buFont typeface="Wingdings" pitchFamily="2" charset="2"/>
              <a:buChar char="Ø"/>
            </a:pPr>
            <a:r>
              <a:rPr lang="en-US" altLang="zh-TW" dirty="0" smtClean="0"/>
              <a:t>In </a:t>
            </a:r>
            <a:r>
              <a:rPr lang="en-US" altLang="zh-TW" dirty="0"/>
              <a:t>order to learn the optimal weight [w</a:t>
            </a:r>
            <a:r>
              <a:rPr lang="en-US" altLang="zh-TW" baseline="-25000" dirty="0"/>
              <a:t>1</a:t>
            </a:r>
            <a:r>
              <a:rPr lang="en-US" altLang="zh-TW" dirty="0"/>
              <a:t>, . . . ,w</a:t>
            </a:r>
            <a:r>
              <a:rPr lang="en-US" altLang="zh-TW" baseline="-25000" dirty="0"/>
              <a:t>7</a:t>
            </a:r>
            <a:r>
              <a:rPr lang="en-US" altLang="zh-TW" dirty="0"/>
              <a:t>], </a:t>
            </a:r>
            <a:r>
              <a:rPr lang="en-US" altLang="zh-TW" dirty="0" smtClean="0"/>
              <a:t>they </a:t>
            </a:r>
            <a:r>
              <a:rPr lang="en-US" altLang="zh-TW" dirty="0"/>
              <a:t>use </a:t>
            </a:r>
            <a:r>
              <a:rPr lang="en-US" altLang="zh-TW" dirty="0" smtClean="0"/>
              <a:t>the Simultaneous </a:t>
            </a:r>
            <a:r>
              <a:rPr lang="en-US" altLang="zh-TW" dirty="0"/>
              <a:t>Stochastic Approximation (SPSA) </a:t>
            </a:r>
            <a:r>
              <a:rPr lang="en-US" altLang="zh-TW" dirty="0" smtClean="0"/>
              <a:t>algorithm proposed.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𝑉𝑜𝑐𝑎𝑏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1" y="2132856"/>
                <a:ext cx="4528291" cy="7646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724128" y="234888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6" y="4067704"/>
            <a:ext cx="2373365" cy="66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02" y="4134136"/>
            <a:ext cx="2501077" cy="6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9" y="4810000"/>
            <a:ext cx="2970097" cy="6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10243"/>
            <a:ext cx="2763026" cy="63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01" y="4788505"/>
            <a:ext cx="1786274" cy="6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85744" y="4222790"/>
            <a:ext cx="254668" cy="222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821977" y="4222148"/>
            <a:ext cx="236536" cy="215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660232" y="4887358"/>
            <a:ext cx="276570" cy="240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148064" y="4892691"/>
            <a:ext cx="259461" cy="249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940245" y="4892691"/>
            <a:ext cx="271715" cy="280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477902" y="4955937"/>
            <a:ext cx="293897" cy="217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093874" y="4955937"/>
            <a:ext cx="313676" cy="217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QV </a:t>
            </a:r>
            <a:r>
              <a:rPr lang="en-US" altLang="zh-TW" dirty="0"/>
              <a:t>= {(q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), </a:t>
            </a:r>
            <a:r>
              <a:rPr lang="en-US" altLang="zh-TW" dirty="0"/>
              <a:t>(q</a:t>
            </a:r>
            <a:r>
              <a:rPr lang="en-US" altLang="zh-TW" baseline="-25000" dirty="0"/>
              <a:t>2</a:t>
            </a:r>
            <a:r>
              <a:rPr lang="en-US" altLang="zh-TW" dirty="0"/>
              <a:t>, v</a:t>
            </a:r>
            <a:r>
              <a:rPr lang="en-US" altLang="zh-TW" baseline="-25000" dirty="0"/>
              <a:t>2</a:t>
            </a:r>
            <a:r>
              <a:rPr lang="en-US" altLang="zh-TW" dirty="0"/>
              <a:t>), . . . , (q</a:t>
            </a:r>
            <a:r>
              <a:rPr lang="en-US" altLang="zh-TW" baseline="-25000" dirty="0"/>
              <a:t>n</a:t>
            </a:r>
            <a:r>
              <a:rPr lang="en-US" altLang="zh-TW" dirty="0"/>
              <a:t>, v</a:t>
            </a:r>
            <a:r>
              <a:rPr lang="en-US" altLang="zh-TW" baseline="-25000" dirty="0"/>
              <a:t>n</a:t>
            </a:r>
            <a:r>
              <a:rPr lang="en-US" altLang="zh-TW" dirty="0" smtClean="0"/>
              <a:t>)}</a:t>
            </a:r>
            <a:r>
              <a:rPr lang="zh-TW" altLang="en-US" dirty="0" smtClean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accuracy of the system with respect to the top K </a:t>
            </a:r>
            <a:r>
              <a:rPr lang="en-US" altLang="zh-TW" dirty="0" smtClean="0"/>
              <a:t>recommended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sites.</a:t>
            </a:r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/>
              <a:t>TopVerticalK(q) is the set top K verticals returned </a:t>
            </a:r>
            <a:r>
              <a:rPr lang="en-US" altLang="zh-TW" dirty="0" smtClean="0"/>
              <a:t>by the </a:t>
            </a:r>
            <a:r>
              <a:rPr lang="en-US" altLang="zh-TW" dirty="0"/>
              <a:t>ranking system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On average, the query </a:t>
            </a:r>
            <a:r>
              <a:rPr lang="en-US" altLang="zh-TW" dirty="0" smtClean="0"/>
              <a:t>expansion improves </a:t>
            </a:r>
            <a:r>
              <a:rPr lang="en-US" altLang="zh-TW" dirty="0"/>
              <a:t>the accuracy by 240%.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87" y="2451097"/>
            <a:ext cx="3024336" cy="6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62" y="2529665"/>
            <a:ext cx="2995871" cy="4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30" y="3746390"/>
            <a:ext cx="5386233" cy="26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/>
              <a:t> </a:t>
            </a:r>
            <a:r>
              <a:rPr lang="en-US" altLang="zh-TW" b="1" dirty="0"/>
              <a:t>Constant Prior vs. Uniform </a:t>
            </a:r>
            <a:r>
              <a:rPr lang="en-US" altLang="zh-TW" b="1" dirty="0" smtClean="0"/>
              <a:t>Weighting</a:t>
            </a:r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 lvl="1"/>
            <a:r>
              <a:rPr lang="en-US" altLang="zh-TW" dirty="0"/>
              <a:t>We observe that </a:t>
            </a:r>
            <a:r>
              <a:rPr lang="en-US" altLang="zh-TW" dirty="0" smtClean="0"/>
              <a:t>their system using uniform </a:t>
            </a:r>
            <a:r>
              <a:rPr lang="en-US" altLang="zh-TW" dirty="0"/>
              <a:t>weighting performs significantly better than the </a:t>
            </a:r>
            <a:r>
              <a:rPr lang="en-US" altLang="zh-TW" dirty="0" smtClean="0"/>
              <a:t>one with </a:t>
            </a:r>
            <a:r>
              <a:rPr lang="en-US" altLang="zh-TW" dirty="0"/>
              <a:t>constant prior.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580260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88024" y="1002319"/>
                <a:ext cx="3556422" cy="61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𝑣</m:t>
                          </m:r>
                        </m:e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𝑉𝑜𝑐𝑎𝑏</m:t>
                          </m:r>
                        </m:sub>
                        <m:sup/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02319"/>
                <a:ext cx="3556422" cy="615233"/>
              </a:xfrm>
              <a:prstGeom prst="rect">
                <a:avLst/>
              </a:prstGeom>
              <a:blipFill rotWithShape="1">
                <a:blip r:embed="rId3"/>
                <a:stretch>
                  <a:fillRect t="-115842" b="-166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814478" y="1135088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p"/>
                </a:pPr>
                <a:r>
                  <a:rPr lang="en-US" altLang="zh-TW" dirty="0"/>
                  <a:t> </a:t>
                </a:r>
                <a:r>
                  <a:rPr lang="en-US" altLang="zh-TW" b="1" dirty="0"/>
                  <a:t>Individual Feature </a:t>
                </a:r>
                <a:r>
                  <a:rPr lang="en-US" altLang="zh-TW" b="1" dirty="0" smtClean="0"/>
                  <a:t>Comparison</a:t>
                </a:r>
              </a:p>
              <a:p>
                <a:pPr lvl="1"/>
                <a:r>
                  <a:rPr lang="en-US" altLang="zh-TW" dirty="0" smtClean="0"/>
                  <a:t>Assign </a:t>
                </a:r>
                <a:r>
                  <a:rPr lang="en-US" altLang="zh-TW" dirty="0"/>
                  <a:t>w</a:t>
                </a:r>
                <a:r>
                  <a:rPr lang="en-US" altLang="zh-TW" baseline="-25000" dirty="0"/>
                  <a:t>i</a:t>
                </a:r>
                <a:r>
                  <a:rPr lang="en-US" altLang="zh-TW" dirty="0"/>
                  <a:t> = </a:t>
                </a:r>
                <a:r>
                  <a:rPr lang="en-US" altLang="zh-TW" dirty="0" smtClean="0"/>
                  <a:t>1 for </a:t>
                </a:r>
                <a:r>
                  <a:rPr lang="en-US" altLang="zh-TW" dirty="0"/>
                  <a:t>the i</a:t>
                </a:r>
                <a:r>
                  <a:rPr lang="en-US" altLang="zh-TW" baseline="30000" dirty="0"/>
                  <a:t>th</a:t>
                </a:r>
                <a:r>
                  <a:rPr lang="en-US" altLang="zh-TW" dirty="0"/>
                  <a:t> feature and </a:t>
                </a:r>
                <a:r>
                  <a:rPr lang="en-US" altLang="zh-TW" dirty="0" smtClean="0"/>
                  <a:t>w</a:t>
                </a:r>
                <a:r>
                  <a:rPr lang="en-US" altLang="zh-TW" baseline="-25000" dirty="0" smtClean="0"/>
                  <a:t>h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0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i) for all other </a:t>
                </a:r>
                <a:r>
                  <a:rPr lang="en-US" altLang="zh-TW" dirty="0" smtClean="0"/>
                  <a:t>features.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2" y="2689718"/>
            <a:ext cx="64087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右大括弧 15"/>
          <p:cNvSpPr/>
          <p:nvPr/>
        </p:nvSpPr>
        <p:spPr>
          <a:xfrm>
            <a:off x="7111350" y="4486605"/>
            <a:ext cx="252028" cy="7200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右大括弧 17"/>
          <p:cNvSpPr/>
          <p:nvPr/>
        </p:nvSpPr>
        <p:spPr>
          <a:xfrm>
            <a:off x="7127719" y="3921393"/>
            <a:ext cx="252028" cy="3600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右大括弧 18"/>
          <p:cNvSpPr/>
          <p:nvPr/>
        </p:nvSpPr>
        <p:spPr>
          <a:xfrm>
            <a:off x="7130420" y="3526972"/>
            <a:ext cx="252028" cy="3600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61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/>
              <a:t> </a:t>
            </a:r>
            <a:r>
              <a:rPr lang="en-US" altLang="zh-TW" b="1" dirty="0"/>
              <a:t>Optimized Feature </a:t>
            </a:r>
            <a:r>
              <a:rPr lang="en-US" altLang="zh-TW" b="1" dirty="0" smtClean="0"/>
              <a:t>Combination</a:t>
            </a:r>
          </a:p>
          <a:p>
            <a:pPr lvl="1"/>
            <a:r>
              <a:rPr lang="en-US" altLang="zh-TW" dirty="0"/>
              <a:t>The optimal weights for the seven features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SPSA does not </a:t>
            </a:r>
            <a:r>
              <a:rPr lang="en-US" altLang="zh-TW" dirty="0" smtClean="0"/>
              <a:t>put normalization </a:t>
            </a:r>
            <a:r>
              <a:rPr lang="en-US" altLang="zh-TW" dirty="0"/>
              <a:t>constraints on the weights, the summation </a:t>
            </a:r>
            <a:r>
              <a:rPr lang="en-US" altLang="zh-TW" dirty="0" smtClean="0"/>
              <a:t>of the </a:t>
            </a:r>
            <a:r>
              <a:rPr lang="en-US" altLang="zh-TW" dirty="0"/>
              <a:t>seven weights is not equal to one.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99" y="2543944"/>
            <a:ext cx="50487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2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Summary</a:t>
            </a:r>
          </a:p>
          <a:p>
            <a:pPr lvl="1"/>
            <a:r>
              <a:rPr lang="en-US" altLang="zh-TW" dirty="0" smtClean="0"/>
              <a:t>To list the performance improvement of the system using the weights trained by the SPSA algorithm.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3368"/>
            <a:ext cx="8198657" cy="254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19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7583" y="5668926"/>
                <a:ext cx="9351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5668926"/>
                <a:ext cx="93519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98846" y="5668926"/>
                <a:ext cx="1136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14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2=</m:t>
                      </m:r>
                    </m:oMath>
                  </m:oMathPara>
                </a14:m>
                <a:endParaRPr lang="en-US" altLang="zh-TW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…=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1400" b="0" i="1" baseline="-25000" smtClean="0">
                          <a:latin typeface="Cambria Math"/>
                        </a:rPr>
                        <m:t>7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846" y="5668926"/>
                <a:ext cx="11360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491880" y="5668926"/>
                <a:ext cx="1269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1400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altLang="zh-TW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1400" b="0" i="1" baseline="-25000" smtClean="0">
                          <a:latin typeface="Cambria Math"/>
                        </a:rPr>
                        <m:t>h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=0,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668926"/>
                <a:ext cx="126919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8926"/>
            <a:ext cx="1728192" cy="73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Introduction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Data Collection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Recommendation Framework</a:t>
            </a:r>
          </a:p>
          <a:p>
            <a:pPr lvl="1"/>
            <a:r>
              <a:rPr lang="en-US" altLang="zh-TW" sz="2400" dirty="0" smtClean="0"/>
              <a:t>Feature Generation</a:t>
            </a:r>
          </a:p>
          <a:p>
            <a:pPr lvl="1"/>
            <a:r>
              <a:rPr lang="en-US" altLang="zh-TW" sz="2400" dirty="0" smtClean="0"/>
              <a:t>Component Breakdown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Experiment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A </a:t>
            </a:r>
            <a:r>
              <a:rPr lang="en-US" altLang="zh-TW" dirty="0"/>
              <a:t>new methodology of </a:t>
            </a:r>
            <a:r>
              <a:rPr lang="en-US" altLang="zh-TW" dirty="0" smtClean="0"/>
              <a:t>discovering and </a:t>
            </a:r>
            <a:r>
              <a:rPr lang="en-US" altLang="zh-TW" dirty="0"/>
              <a:t>recommending searchable web sites from </a:t>
            </a:r>
            <a:r>
              <a:rPr lang="en-US" altLang="zh-TW" dirty="0" smtClean="0"/>
              <a:t>client-side browsing </a:t>
            </a:r>
            <a:r>
              <a:rPr lang="en-US" altLang="zh-TW" dirty="0"/>
              <a:t>logs</a:t>
            </a:r>
            <a:r>
              <a:rPr lang="en-US" altLang="zh-TW" dirty="0" smtClean="0"/>
              <a:t>.</a:t>
            </a:r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Their </a:t>
            </a:r>
            <a:r>
              <a:rPr lang="en-US" altLang="zh-TW" dirty="0"/>
              <a:t>framework utilized </a:t>
            </a:r>
            <a:r>
              <a:rPr lang="en-US" altLang="zh-TW" dirty="0" smtClean="0"/>
              <a:t>automatically extracted </a:t>
            </a:r>
            <a:r>
              <a:rPr lang="en-US" altLang="zh-TW" dirty="0"/>
              <a:t>features from the logs to construct a unigram </a:t>
            </a:r>
            <a:r>
              <a:rPr lang="en-US" altLang="zh-TW" dirty="0" smtClean="0"/>
              <a:t>language model </a:t>
            </a:r>
            <a:r>
              <a:rPr lang="en-US" altLang="zh-TW" dirty="0"/>
              <a:t>for site recommendation</a:t>
            </a:r>
            <a:r>
              <a:rPr lang="en-US" altLang="zh-TW" dirty="0" smtClean="0"/>
              <a:t>.</a:t>
            </a:r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en-US" altLang="zh-TW" dirty="0" smtClean="0"/>
              <a:t> </a:t>
            </a:r>
            <a:r>
              <a:rPr lang="en-US" altLang="zh-TW" dirty="0"/>
              <a:t>A</a:t>
            </a:r>
            <a:r>
              <a:rPr lang="en-US" altLang="zh-TW" dirty="0" smtClean="0"/>
              <a:t>n efficient query expansion technique to address the query sparseness issue by leveraging the search engine result snippets.</a:t>
            </a:r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en-US" altLang="zh-TW" dirty="0"/>
              <a:t> I</a:t>
            </a:r>
            <a:r>
              <a:rPr lang="en-US" altLang="zh-TW" dirty="0" smtClean="0"/>
              <a:t>t can </a:t>
            </a:r>
            <a:r>
              <a:rPr lang="en-US" altLang="zh-TW" dirty="0"/>
              <a:t>significantly </a:t>
            </a:r>
            <a:r>
              <a:rPr lang="en-US" altLang="zh-TW" dirty="0" smtClean="0"/>
              <a:t>improve the </a:t>
            </a:r>
            <a:r>
              <a:rPr lang="en-US" altLang="zh-TW" dirty="0"/>
              <a:t>recommendation performance than a simple </a:t>
            </a:r>
            <a:r>
              <a:rPr lang="en-US" altLang="zh-TW" dirty="0" smtClean="0"/>
              <a:t>constant prior </a:t>
            </a:r>
            <a:r>
              <a:rPr lang="en-US" altLang="zh-TW" dirty="0"/>
              <a:t>Bayesian method.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>
                <a:hlinkClick r:id="rId2"/>
              </a:rPr>
              <a:t>imdb</a:t>
            </a:r>
            <a:r>
              <a:rPr lang="en-US" altLang="zh-TW" sz="2800" dirty="0" smtClean="0"/>
              <a:t> &amp;</a:t>
            </a:r>
            <a:r>
              <a:rPr lang="zh-TW" altLang="en-US" sz="2800" dirty="0" smtClean="0"/>
              <a:t> </a:t>
            </a:r>
            <a:r>
              <a:rPr lang="en-US" altLang="zh-TW" sz="2800" dirty="0" err="1" smtClean="0">
                <a:hlinkClick r:id="rId3"/>
              </a:rPr>
              <a:t>etsy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E.g.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webmd.com </a:t>
            </a:r>
            <a:r>
              <a:rPr lang="en-US" altLang="zh-TW" sz="2400" dirty="0"/>
              <a:t>for </a:t>
            </a:r>
            <a:r>
              <a:rPr lang="en-US" altLang="zh-TW" sz="2400" dirty="0" smtClean="0"/>
              <a:t>health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related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questions,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walmart.com </a:t>
            </a:r>
            <a:r>
              <a:rPr lang="en-US" altLang="zh-TW" sz="2400" dirty="0"/>
              <a:t>for things to buy, etc.</a:t>
            </a:r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 marL="114300" indent="0">
              <a:buNone/>
            </a:pPr>
            <a:endParaRPr lang="en-US" altLang="zh-TW" sz="2800" dirty="0"/>
          </a:p>
          <a:p>
            <a:pPr marL="11430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57871"/>
            <a:ext cx="5903590" cy="365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Motivation</a:t>
            </a:r>
          </a:p>
          <a:p>
            <a:pPr lvl="1"/>
            <a:r>
              <a:rPr lang="en-US" altLang="zh-TW" sz="2400" dirty="0" smtClean="0"/>
              <a:t>Users </a:t>
            </a:r>
            <a:r>
              <a:rPr lang="en-US" altLang="zh-TW" sz="2400" dirty="0"/>
              <a:t>often do not know which domain-specific sites to </a:t>
            </a:r>
            <a:r>
              <a:rPr lang="en-US" altLang="zh-TW" sz="2400" dirty="0" smtClean="0"/>
              <a:t>go to.</a:t>
            </a:r>
          </a:p>
          <a:p>
            <a:pPr lvl="1"/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en-US" altLang="zh-TW" sz="2800" dirty="0" smtClean="0"/>
              <a:t> Goal</a:t>
            </a:r>
          </a:p>
          <a:p>
            <a:pPr lvl="1"/>
            <a:r>
              <a:rPr lang="en-US" altLang="zh-TW" sz="2400" dirty="0" smtClean="0"/>
              <a:t>It </a:t>
            </a:r>
            <a:r>
              <a:rPr lang="en-US" altLang="zh-TW" sz="2400" dirty="0"/>
              <a:t>is to discover, rank </a:t>
            </a:r>
            <a:r>
              <a:rPr lang="en-US" altLang="zh-TW" sz="2400" dirty="0" smtClean="0"/>
              <a:t>and recommend relevant searchable web sites to users.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1" y="188640"/>
            <a:ext cx="79819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" y="2859097"/>
            <a:ext cx="8346801" cy="38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dirty="0"/>
              <a:t> The log data </a:t>
            </a:r>
            <a:r>
              <a:rPr lang="en-US" altLang="zh-TW" dirty="0" smtClean="0"/>
              <a:t>is </a:t>
            </a:r>
            <a:r>
              <a:rPr lang="en-US" altLang="zh-TW" dirty="0"/>
              <a:t>the </a:t>
            </a:r>
            <a:r>
              <a:rPr lang="en-US" altLang="zh-TW" b="1" dirty="0" smtClean="0"/>
              <a:t>client-side browsing </a:t>
            </a:r>
            <a:r>
              <a:rPr lang="en-US" altLang="zh-TW" b="1" dirty="0"/>
              <a:t>log</a:t>
            </a:r>
            <a:r>
              <a:rPr lang="en-US" altLang="zh-TW" dirty="0"/>
              <a:t> collected from millions of opt-in users of </a:t>
            </a:r>
            <a:r>
              <a:rPr lang="en-US" altLang="zh-TW" dirty="0" smtClean="0"/>
              <a:t>a world-wide </a:t>
            </a:r>
            <a:r>
              <a:rPr lang="en-US" altLang="zh-TW" dirty="0"/>
              <a:t>distributed browser</a:t>
            </a:r>
            <a:r>
              <a:rPr lang="en-US" altLang="zh-TW" dirty="0" smtClean="0"/>
              <a:t>.</a:t>
            </a:r>
          </a:p>
          <a:p>
            <a:pPr>
              <a:buFont typeface="Wingdings" pitchFamily="2" charset="2"/>
              <a:buChar char="p"/>
            </a:pPr>
            <a:r>
              <a:rPr lang="en-US" altLang="zh-TW" dirty="0"/>
              <a:t> Each activity in a session records the </a:t>
            </a:r>
            <a:r>
              <a:rPr lang="en-US" altLang="zh-TW" dirty="0" smtClean="0"/>
              <a:t>following information : </a:t>
            </a:r>
            <a:r>
              <a:rPr lang="en-US" altLang="zh-TW" dirty="0"/>
              <a:t>unique user </a:t>
            </a:r>
            <a:r>
              <a:rPr lang="en-US" altLang="zh-TW" dirty="0" smtClean="0"/>
              <a:t>id, clicked url, referred url, IP address, time stamp.</a:t>
            </a:r>
          </a:p>
          <a:p>
            <a:pPr lvl="1"/>
            <a:r>
              <a:rPr lang="en-US" altLang="zh-TW" dirty="0" smtClean="0"/>
              <a:t>User tasks : </a:t>
            </a:r>
            <a:r>
              <a:rPr lang="en-US" altLang="zh-TW" b="1" dirty="0" smtClean="0"/>
              <a:t>search trails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non-search trails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38732" y="274482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79912" y="276267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3586302"/>
            <a:ext cx="82188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Collection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Only </a:t>
            </a:r>
            <a:r>
              <a:rPr lang="en-US" altLang="zh-TW" sz="2400" dirty="0"/>
              <a:t>focus on the most </a:t>
            </a:r>
            <a:r>
              <a:rPr lang="en-US" altLang="zh-TW" sz="2400" dirty="0" smtClean="0"/>
              <a:t>discriminative parameter </a:t>
            </a:r>
            <a:r>
              <a:rPr lang="en-US" altLang="zh-TW" sz="2400" dirty="0"/>
              <a:t>for each specialized engine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200" dirty="0"/>
              <a:t>E.g. “query=audo+a6&amp;zip=98034</a:t>
            </a:r>
            <a:r>
              <a:rPr lang="en-US" altLang="zh-TW" sz="2200" dirty="0" smtClean="0"/>
              <a:t>”</a:t>
            </a:r>
          </a:p>
          <a:p>
            <a:pPr lvl="1"/>
            <a:r>
              <a:rPr lang="en-US" altLang="zh-TW" sz="2200" dirty="0" smtClean="0"/>
              <a:t>A </a:t>
            </a:r>
            <a:r>
              <a:rPr lang="en-US" altLang="zh-TW" sz="2200" dirty="0"/>
              <a:t>set </a:t>
            </a:r>
            <a:r>
              <a:rPr lang="en-US" altLang="zh-TW" sz="2200" dirty="0" smtClean="0"/>
              <a:t>of 126 </a:t>
            </a:r>
            <a:r>
              <a:rPr lang="en-US" altLang="zh-TW" sz="2200" dirty="0"/>
              <a:t>manually extracted patterns are used.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63688" y="2441036"/>
            <a:ext cx="648072" cy="411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4" y="3356992"/>
            <a:ext cx="58122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" y="3889891"/>
            <a:ext cx="3743486" cy="261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Collection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To collect </a:t>
            </a:r>
            <a:r>
              <a:rPr lang="en-US" altLang="zh-TW" sz="2400" dirty="0"/>
              <a:t>one-week’s browsing </a:t>
            </a:r>
            <a:r>
              <a:rPr lang="en-US" altLang="zh-TW" sz="2400" dirty="0" smtClean="0"/>
              <a:t>log.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2400" dirty="0"/>
              <a:t> The data is over </a:t>
            </a:r>
            <a:r>
              <a:rPr lang="en-US" altLang="zh-TW" sz="2400" dirty="0" smtClean="0"/>
              <a:t>20 Terabytes</a:t>
            </a:r>
            <a:r>
              <a:rPr lang="en-US" altLang="zh-TW" sz="2400" dirty="0"/>
              <a:t>, with a total of 5 billion web page clicks</a:t>
            </a:r>
            <a:r>
              <a:rPr lang="en-US" altLang="zh-TW" sz="2400" dirty="0" smtClean="0"/>
              <a:t>.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To remove some </a:t>
            </a:r>
            <a:r>
              <a:rPr lang="en-US" altLang="zh-TW" sz="2400" dirty="0"/>
              <a:t>well-known searchable sites </a:t>
            </a:r>
            <a:r>
              <a:rPr lang="en-US" altLang="zh-TW" sz="2400" dirty="0" smtClean="0"/>
              <a:t>from the list.</a:t>
            </a:r>
          </a:p>
          <a:p>
            <a:pPr lvl="1"/>
            <a:r>
              <a:rPr lang="en-US" altLang="zh-TW" sz="2200" dirty="0"/>
              <a:t>E.g. </a:t>
            </a:r>
            <a:r>
              <a:rPr lang="en-US" altLang="zh-TW" sz="2200" dirty="0" smtClean="0"/>
              <a:t> youtube.com</a:t>
            </a:r>
            <a:r>
              <a:rPr lang="en-US" altLang="zh-TW" sz="2200" dirty="0"/>
              <a:t>, </a:t>
            </a:r>
            <a:r>
              <a:rPr lang="en-US" altLang="zh-TW" sz="2200" dirty="0" smtClean="0"/>
              <a:t>ebay.com and </a:t>
            </a:r>
            <a:r>
              <a:rPr lang="en-US" altLang="zh-TW" sz="2200" dirty="0"/>
              <a:t>so on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964791"/>
            <a:ext cx="3960440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968622" y="3937493"/>
            <a:ext cx="1008112" cy="438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Recommendation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TW" sz="2800" dirty="0" smtClean="0"/>
              <a:t> </a:t>
            </a:r>
            <a:r>
              <a:rPr lang="en-US" altLang="zh-TW" sz="2800" dirty="0"/>
              <a:t>Feature </a:t>
            </a:r>
            <a:r>
              <a:rPr lang="en-US" altLang="zh-TW" sz="2800" dirty="0" smtClean="0"/>
              <a:t>Generation</a:t>
            </a:r>
          </a:p>
          <a:p>
            <a:pPr lvl="1"/>
            <a:r>
              <a:rPr lang="en-US" altLang="zh-TW" sz="2400" dirty="0"/>
              <a:t>Seven descriptive features</a:t>
            </a:r>
            <a:endParaRPr lang="en-US" altLang="zh-TW" sz="2400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en-US" altLang="zh-TW" sz="2800" dirty="0" smtClean="0"/>
              <a:t> </a:t>
            </a:r>
            <a:r>
              <a:rPr lang="en-US" altLang="zh-TW" sz="2800" dirty="0"/>
              <a:t>Components Breakdown</a:t>
            </a:r>
          </a:p>
          <a:p>
            <a:pPr lvl="1"/>
            <a:r>
              <a:rPr lang="en-US" altLang="zh-TW" sz="2400" dirty="0"/>
              <a:t>Model P(w|q) via Query Expansion</a:t>
            </a:r>
          </a:p>
          <a:p>
            <a:pPr lvl="1"/>
            <a:r>
              <a:rPr lang="en-US" altLang="zh-TW" sz="2400" dirty="0"/>
              <a:t>Model P(w|v) and P(w)</a:t>
            </a:r>
            <a:endParaRPr lang="zh-TW" altLang="en-US" sz="2400" dirty="0"/>
          </a:p>
          <a:p>
            <a:pPr lvl="1"/>
            <a:r>
              <a:rPr lang="en-US" altLang="zh-TW" sz="2400" dirty="0"/>
              <a:t>Optimize P(v) by Linear Feature Combination</a:t>
            </a:r>
            <a:endParaRPr lang="zh-TW" altLang="en-US" sz="2400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A76-E030-4467-9828-A7B3C7C12D2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245</TotalTime>
  <Words>1251</Words>
  <Application>Microsoft Office PowerPoint</Application>
  <PresentationFormat>如螢幕大小 (4:3)</PresentationFormat>
  <Paragraphs>229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相鄰</vt:lpstr>
      <vt:lpstr>Searchable Web sites Recommendation</vt:lpstr>
      <vt:lpstr>Index</vt:lpstr>
      <vt:lpstr>Introduction</vt:lpstr>
      <vt:lpstr>Introduction</vt:lpstr>
      <vt:lpstr>PowerPoint 簡報</vt:lpstr>
      <vt:lpstr>Data Collection</vt:lpstr>
      <vt:lpstr>Data Collection</vt:lpstr>
      <vt:lpstr>Data Collection</vt:lpstr>
      <vt:lpstr>Recommendation Framework</vt:lpstr>
      <vt:lpstr>Recommendation Framework</vt:lpstr>
      <vt:lpstr>Recommendation Framework</vt:lpstr>
      <vt:lpstr>Recommendation Framework</vt:lpstr>
      <vt:lpstr>Recommendation Framework</vt:lpstr>
      <vt:lpstr>Recommendation Framework</vt:lpstr>
      <vt:lpstr>Experiment</vt:lpstr>
      <vt:lpstr>Experiment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Searchable Web sites Recommendation</dc:title>
  <dc:creator>Benson Chiu</dc:creator>
  <cp:lastModifiedBy>Benson Chiu</cp:lastModifiedBy>
  <cp:revision>11</cp:revision>
  <cp:lastPrinted>2012-02-20T01:17:59Z</cp:lastPrinted>
  <dcterms:created xsi:type="dcterms:W3CDTF">2012-02-19T13:12:23Z</dcterms:created>
  <dcterms:modified xsi:type="dcterms:W3CDTF">2012-02-20T10:54:55Z</dcterms:modified>
</cp:coreProperties>
</file>